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58" r:id="rId5"/>
    <p:sldId id="261" r:id="rId6"/>
    <p:sldId id="262" r:id="rId7"/>
    <p:sldId id="267" r:id="rId8"/>
    <p:sldId id="269" r:id="rId9"/>
    <p:sldId id="268" r:id="rId10"/>
    <p:sldId id="270" r:id="rId11"/>
    <p:sldId id="263" r:id="rId12"/>
    <p:sldId id="264" r:id="rId13"/>
    <p:sldId id="265" r:id="rId14"/>
    <p:sldId id="266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pic>
        <p:nvPicPr>
          <p:cNvPr id="3076" name="Picture 4" descr="http://dou40.edu.sarkomobr.ru/files/large/ba3d20ce27c34d0"/>
          <p:cNvPicPr>
            <a:picLocks noChangeAspect="1" noChangeArrowheads="1" noCrop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-592716"/>
            <a:ext cx="2762250" cy="2762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6BCAFC-5E02-4C70-8528-FC113B91BEA4}" type="datetimeFigureOut">
              <a:rPr lang="ru-RU"/>
              <a:pPr>
                <a:defRPr/>
              </a:pPr>
              <a:t>04.12.2018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AE1D7C-B76F-4B59-89B3-EA7895B28B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6333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pic>
        <p:nvPicPr>
          <p:cNvPr id="2052" name="Picture 4" descr="http://74330s026.caduk.ru/images/kniga123.png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5768" y="4310643"/>
            <a:ext cx="2088232" cy="2565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>
          <a:xfrm>
            <a:off x="1547664" y="836713"/>
            <a:ext cx="6910536" cy="2763738"/>
          </a:xfrm>
        </p:spPr>
        <p:txBody>
          <a:bodyPr>
            <a:noAutofit/>
          </a:bodyPr>
          <a:lstStyle/>
          <a:p>
            <a:r>
              <a:rPr lang="ru-RU" sz="8800" i="1" dirty="0" smtClean="0"/>
              <a:t>Глаголы- исключения</a:t>
            </a:r>
            <a:endParaRPr lang="ru-RU" sz="8800" i="1" dirty="0"/>
          </a:p>
        </p:txBody>
      </p:sp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>
          <a:xfrm>
            <a:off x="2987824" y="5445224"/>
            <a:ext cx="5616624" cy="1008112"/>
          </a:xfrm>
        </p:spPr>
        <p:txBody>
          <a:bodyPr>
            <a:noAutofit/>
          </a:bodyPr>
          <a:lstStyle/>
          <a:p>
            <a:pPr algn="r"/>
            <a:r>
              <a:rPr lang="ru-RU" sz="2800" dirty="0">
                <a:solidFill>
                  <a:schemeClr val="tx1"/>
                </a:solidFill>
              </a:rPr>
              <a:t>Автор: </a:t>
            </a:r>
            <a:r>
              <a:rPr lang="ru-RU" sz="2800" dirty="0" smtClean="0">
                <a:solidFill>
                  <a:schemeClr val="tx1"/>
                </a:solidFill>
              </a:rPr>
              <a:t>Беляева Н.В.,</a:t>
            </a:r>
          </a:p>
          <a:p>
            <a:pPr algn="r"/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>
                <a:solidFill>
                  <a:schemeClr val="tx1"/>
                </a:solidFill>
              </a:rPr>
              <a:t>учитель начальных классов </a:t>
            </a:r>
          </a:p>
        </p:txBody>
      </p:sp>
    </p:spTree>
    <p:extLst>
      <p:ext uri="{BB962C8B-B14F-4D97-AF65-F5344CB8AC3E}">
        <p14:creationId xmlns:p14="http://schemas.microsoft.com/office/powerpoint/2010/main" val="3439805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04" name="Rectangle 22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971550" y="620713"/>
            <a:ext cx="76327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/>
            <a:r>
              <a:rPr lang="en-US" sz="2400" b="1" i="1"/>
              <a:t>1) </a:t>
            </a:r>
            <a:r>
              <a:rPr lang="ru-RU" sz="2400" b="1" i="1"/>
              <a:t>Смотр</a:t>
            </a:r>
            <a:r>
              <a:rPr lang="ru-RU" sz="2400" b="1" i="1">
                <a:solidFill>
                  <a:srgbClr val="FF0000"/>
                </a:solidFill>
              </a:rPr>
              <a:t>е</a:t>
            </a:r>
            <a:r>
              <a:rPr lang="ru-RU" sz="2400" b="1" i="1"/>
              <a:t>ть, слыш</a:t>
            </a:r>
            <a:r>
              <a:rPr lang="ru-RU" sz="2400" b="1" i="1">
                <a:solidFill>
                  <a:srgbClr val="FF0000"/>
                </a:solidFill>
              </a:rPr>
              <a:t>а</a:t>
            </a:r>
            <a:r>
              <a:rPr lang="ru-RU" sz="2400" b="1" i="1"/>
              <a:t>ть, вид</a:t>
            </a:r>
            <a:r>
              <a:rPr lang="ru-RU" sz="2400" b="1" i="1">
                <a:solidFill>
                  <a:srgbClr val="FF0000"/>
                </a:solidFill>
              </a:rPr>
              <a:t>е</a:t>
            </a:r>
            <a:r>
              <a:rPr lang="ru-RU" sz="2400" b="1" i="1"/>
              <a:t>ть, завис</a:t>
            </a:r>
            <a:r>
              <a:rPr lang="ru-RU" sz="2400" b="1" i="1">
                <a:solidFill>
                  <a:srgbClr val="FF0000"/>
                </a:solidFill>
              </a:rPr>
              <a:t>е</a:t>
            </a:r>
            <a:r>
              <a:rPr lang="ru-RU" sz="2400" b="1" i="1"/>
              <a:t>ть,</a:t>
            </a:r>
            <a:endParaRPr lang="en-US" sz="2400" b="1" i="1"/>
          </a:p>
          <a:p>
            <a:pPr marL="342900" indent="-342900"/>
            <a:r>
              <a:rPr lang="ru-RU" sz="2400" b="1" i="1"/>
              <a:t> ненавид</a:t>
            </a:r>
            <a:r>
              <a:rPr lang="ru-RU" sz="2400" b="1" i="1">
                <a:solidFill>
                  <a:srgbClr val="FF0000"/>
                </a:solidFill>
              </a:rPr>
              <a:t>е</a:t>
            </a:r>
            <a:r>
              <a:rPr lang="ru-RU" sz="2400" b="1" i="1"/>
              <a:t>ть,</a:t>
            </a:r>
            <a:r>
              <a:rPr lang="en-US" sz="2400" b="1" i="1"/>
              <a:t> </a:t>
            </a:r>
            <a:r>
              <a:rPr lang="ru-RU" sz="2400" b="1" i="1"/>
              <a:t>верт</a:t>
            </a:r>
            <a:r>
              <a:rPr lang="ru-RU" sz="2400" b="1" i="1">
                <a:solidFill>
                  <a:srgbClr val="FF0000"/>
                </a:solidFill>
              </a:rPr>
              <a:t>е</a:t>
            </a:r>
            <a:r>
              <a:rPr lang="ru-RU" sz="2400" b="1" i="1"/>
              <a:t>ть, держ</a:t>
            </a:r>
            <a:r>
              <a:rPr lang="ru-RU" sz="2400" b="1" i="1">
                <a:solidFill>
                  <a:srgbClr val="FF0000"/>
                </a:solidFill>
              </a:rPr>
              <a:t>а</a:t>
            </a:r>
            <a:r>
              <a:rPr lang="ru-RU" sz="2400" b="1" i="1"/>
              <a:t>ть, дыш</a:t>
            </a:r>
            <a:r>
              <a:rPr lang="ru-RU" sz="2400" b="1" i="1">
                <a:solidFill>
                  <a:srgbClr val="FF0000"/>
                </a:solidFill>
              </a:rPr>
              <a:t>а</a:t>
            </a:r>
            <a:r>
              <a:rPr lang="ru-RU" sz="2400" b="1" i="1"/>
              <a:t>ть, </a:t>
            </a:r>
            <a:endParaRPr lang="en-US" sz="2400" b="1" i="1"/>
          </a:p>
          <a:p>
            <a:pPr marL="342900" indent="-342900"/>
            <a:r>
              <a:rPr lang="ru-RU" sz="2400" b="1" i="1"/>
              <a:t>терп</a:t>
            </a:r>
            <a:r>
              <a:rPr lang="ru-RU" sz="2400" b="1" i="1">
                <a:solidFill>
                  <a:srgbClr val="FF0000"/>
                </a:solidFill>
              </a:rPr>
              <a:t>е</a:t>
            </a:r>
            <a:r>
              <a:rPr lang="ru-RU" sz="2400" b="1" i="1"/>
              <a:t>ть, обид</a:t>
            </a:r>
            <a:r>
              <a:rPr lang="ru-RU" sz="2400" b="1" i="1">
                <a:solidFill>
                  <a:srgbClr val="FF0000"/>
                </a:solidFill>
              </a:rPr>
              <a:t>е</a:t>
            </a:r>
            <a:r>
              <a:rPr lang="ru-RU" sz="2400" b="1" i="1"/>
              <a:t>ть, гн</a:t>
            </a:r>
            <a:r>
              <a:rPr lang="ru-RU" sz="2400" b="1" i="1">
                <a:solidFill>
                  <a:srgbClr val="FF0000"/>
                </a:solidFill>
              </a:rPr>
              <a:t>а</a:t>
            </a:r>
            <a:r>
              <a:rPr lang="ru-RU" sz="2400" b="1" i="1"/>
              <a:t>ть.</a:t>
            </a:r>
            <a:endParaRPr lang="en-US" sz="2400" b="1" i="1"/>
          </a:p>
          <a:p>
            <a:pPr marL="342900" indent="-342900"/>
            <a:endParaRPr lang="en-US" sz="2400" b="1" i="1"/>
          </a:p>
          <a:p>
            <a:pPr marL="342900" indent="-342900"/>
            <a:r>
              <a:rPr lang="ru-RU" sz="2400" b="1" i="1"/>
              <a:t> 2) Бр</a:t>
            </a:r>
            <a:r>
              <a:rPr lang="ru-RU" sz="2400" b="1" i="1">
                <a:solidFill>
                  <a:srgbClr val="FF0000"/>
                </a:solidFill>
              </a:rPr>
              <a:t>и</a:t>
            </a:r>
            <a:r>
              <a:rPr lang="ru-RU" sz="2400" b="1" i="1"/>
              <a:t>ть, стел</a:t>
            </a:r>
            <a:r>
              <a:rPr lang="ru-RU" sz="2400" b="1" i="1">
                <a:solidFill>
                  <a:srgbClr val="FF0000"/>
                </a:solidFill>
              </a:rPr>
              <a:t>и</a:t>
            </a:r>
            <a:r>
              <a:rPr lang="ru-RU" sz="2400" b="1" i="1"/>
              <a:t>ть. </a:t>
            </a:r>
          </a:p>
          <a:p>
            <a:pPr marL="342900" indent="-342900"/>
            <a:endParaRPr lang="ru-RU" sz="2400"/>
          </a:p>
        </p:txBody>
      </p:sp>
      <p:graphicFrame>
        <p:nvGraphicFramePr>
          <p:cNvPr id="20715" name="Group 235"/>
          <p:cNvGraphicFramePr>
            <a:graphicFrameLocks noGrp="1"/>
          </p:cNvGraphicFramePr>
          <p:nvPr>
            <p:ph idx="1"/>
          </p:nvPr>
        </p:nvGraphicFramePr>
        <p:xfrm>
          <a:off x="468313" y="2852738"/>
          <a:ext cx="8351837" cy="2562861"/>
        </p:xfrm>
        <a:graphic>
          <a:graphicData uri="http://schemas.openxmlformats.org/drawingml/2006/table">
            <a:tbl>
              <a:tblPr/>
              <a:tblGrid>
                <a:gridCol w="820737"/>
                <a:gridCol w="1458913"/>
                <a:gridCol w="1225550"/>
                <a:gridCol w="1319212"/>
                <a:gridCol w="1223963"/>
                <a:gridCol w="1111250"/>
                <a:gridCol w="1192212"/>
              </a:tblGrid>
              <a:tr h="5508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Смотр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ть                  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Слыш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ть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Стел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ть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92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Ед.ч.?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Мн.ч.?                                                             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Ед.ч.?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Мн.ч.?                                                             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Ед.ч.?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Мн.ч.?                                                             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76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1-е л.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Смотрю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Смотр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им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Слышу 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Слыш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им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Стелю 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Стел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ем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92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2-е л.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Смотр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ишь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Смотр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ите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Слыш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ишь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Слыш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ите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Стел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ешь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Стел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ете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3-е л.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Смотр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Смотр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ят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Слыш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Слыш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ат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Стел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ет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Стел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ют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212354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7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7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7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-  Как думаете, к какому спряжению относятся эти глаголы? </a:t>
            </a: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259632" y="3501008"/>
            <a:ext cx="6512768" cy="2137792"/>
          </a:xfrm>
        </p:spPr>
        <p:txBody>
          <a:bodyPr/>
          <a:lstStyle/>
          <a:p>
            <a:pPr algn="l"/>
            <a:r>
              <a:rPr lang="ru-RU" b="1" dirty="0">
                <a:solidFill>
                  <a:schemeClr val="tx1"/>
                </a:solidFill>
              </a:rPr>
              <a:t>-Что  заметили необычного? </a:t>
            </a:r>
          </a:p>
        </p:txBody>
      </p:sp>
    </p:spTree>
    <p:extLst>
      <p:ext uri="{BB962C8B-B14F-4D97-AF65-F5344CB8AC3E}">
        <p14:creationId xmlns:p14="http://schemas.microsoft.com/office/powerpoint/2010/main" val="4113286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-</a:t>
            </a:r>
            <a:r>
              <a:rPr lang="ru-RU" dirty="0"/>
              <a:t>Мы можем их спряжение определить по нашему алгоритму? </a:t>
            </a:r>
            <a:br>
              <a:rPr lang="ru-RU" dirty="0"/>
            </a:b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4400" dirty="0">
                <a:solidFill>
                  <a:schemeClr val="tx1"/>
                </a:solidFill>
              </a:rPr>
              <a:t>- Какой можно сделать вывод? </a:t>
            </a:r>
          </a:p>
        </p:txBody>
      </p:sp>
    </p:spTree>
    <p:extLst>
      <p:ext uri="{BB962C8B-B14F-4D97-AF65-F5344CB8AC3E}">
        <p14:creationId xmlns:p14="http://schemas.microsoft.com/office/powerpoint/2010/main" val="4184984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Эти глаголы не подчиняются правилам русского языка по определению спряжений. Поэтому их </a:t>
            </a:r>
            <a:r>
              <a:rPr lang="ru-RU" dirty="0" smtClean="0"/>
              <a:t>назвали</a:t>
            </a:r>
            <a:br>
              <a:rPr lang="ru-RU" dirty="0" smtClean="0"/>
            </a:b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371600" y="4293096"/>
            <a:ext cx="6400800" cy="1345704"/>
          </a:xfrm>
        </p:spPr>
        <p:txBody>
          <a:bodyPr>
            <a:normAutofit/>
          </a:bodyPr>
          <a:lstStyle/>
          <a:p>
            <a:r>
              <a:rPr lang="ru-RU" sz="4400" u="sng" dirty="0" smtClean="0">
                <a:solidFill>
                  <a:schemeClr val="tx1"/>
                </a:solidFill>
              </a:rPr>
              <a:t>глаголы-исключения</a:t>
            </a:r>
            <a:endParaRPr lang="ru-RU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0284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539552" y="908721"/>
            <a:ext cx="7992888" cy="864095"/>
          </a:xfrm>
        </p:spPr>
        <p:txBody>
          <a:bodyPr/>
          <a:lstStyle/>
          <a:p>
            <a:r>
              <a:rPr lang="ru-RU" b="1" i="1" dirty="0"/>
              <a:t>Рефлексия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187624" y="1772816"/>
            <a:ext cx="6584776" cy="3865984"/>
          </a:xfrm>
        </p:spPr>
        <p:txBody>
          <a:bodyPr/>
          <a:lstStyle/>
          <a:p>
            <a:pPr algn="l"/>
            <a:r>
              <a:rPr lang="ru-RU" dirty="0" smtClean="0">
                <a:solidFill>
                  <a:schemeClr val="tx1"/>
                </a:solidFill>
              </a:rPr>
              <a:t>-</a:t>
            </a:r>
            <a:r>
              <a:rPr lang="ru-RU" sz="2800" b="1" dirty="0">
                <a:solidFill>
                  <a:schemeClr val="tx1"/>
                </a:solidFill>
              </a:rPr>
              <a:t>Напишите учителю или другу сообщение, как прошёл урок, что бы вы хотели ещё узнать, оцените свою работу на уроке</a:t>
            </a:r>
            <a:r>
              <a:rPr lang="ru-RU" dirty="0"/>
              <a:t>.</a:t>
            </a:r>
          </a:p>
          <a:p>
            <a:pPr algn="l"/>
            <a:endParaRPr lang="ru-RU" dirty="0"/>
          </a:p>
        </p:txBody>
      </p:sp>
      <p:pic>
        <p:nvPicPr>
          <p:cNvPr id="6" name="Содержимое 3" descr="http://www.abc-color.com/image/coloring/phones/001/sign-mobile-phone/sign-mobile-phone-picture-color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3284984"/>
            <a:ext cx="2383904" cy="3286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09217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А какое слово спряталось в сочетании данных букв? </a:t>
            </a: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9600" b="1" i="1" dirty="0" err="1">
                <a:solidFill>
                  <a:schemeClr val="tx1"/>
                </a:solidFill>
              </a:rPr>
              <a:t>глгл</a:t>
            </a:r>
            <a:endParaRPr lang="ru-RU" sz="9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228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/>
              <a:t>- А что вы знаете про глагол? </a:t>
            </a:r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4800" b="1" dirty="0">
                <a:solidFill>
                  <a:schemeClr val="tx1"/>
                </a:solidFill>
              </a:rPr>
              <a:t>Давайте составим портрет </a:t>
            </a:r>
            <a:r>
              <a:rPr lang="ru-RU" sz="4800" b="1" dirty="0" smtClean="0">
                <a:solidFill>
                  <a:schemeClr val="tx1"/>
                </a:solidFill>
              </a:rPr>
              <a:t>глагола.</a:t>
            </a:r>
            <a:endParaRPr lang="ru-RU" sz="4800" b="1" dirty="0">
              <a:solidFill>
                <a:schemeClr val="tx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1166843"/>
            <a:ext cx="633670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800" b="1" dirty="0">
              <a:solidFill>
                <a:srgbClr val="C00000"/>
              </a:solidFill>
              <a:latin typeface="Monotype Corsiva" pitchFamily="66" charset="0"/>
              <a:cs typeface="Arial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800" b="1" dirty="0">
              <a:solidFill>
                <a:srgbClr val="C00000"/>
              </a:solidFill>
              <a:latin typeface="Monotype Corsiva" pitchFamily="66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1707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827584" y="980729"/>
            <a:ext cx="7704856" cy="1584175"/>
          </a:xfrm>
        </p:spPr>
        <p:txBody>
          <a:bodyPr/>
          <a:lstStyle/>
          <a:p>
            <a:r>
              <a:rPr lang="ru-RU" b="1" dirty="0"/>
              <a:t>- А что такое спряжение глагола? </a:t>
            </a:r>
          </a:p>
        </p:txBody>
      </p:sp>
      <p:sp>
        <p:nvSpPr>
          <p:cNvPr id="3" name="Объект 2"/>
          <p:cNvSpPr>
            <a:spLocks noGrp="1"/>
          </p:cNvSpPr>
          <p:nvPr>
            <p:ph type="subTitle" idx="1"/>
          </p:nvPr>
        </p:nvSpPr>
        <p:spPr>
          <a:xfrm>
            <a:off x="539552" y="3645024"/>
            <a:ext cx="7336904" cy="1968624"/>
          </a:xfrm>
        </p:spPr>
        <p:txBody>
          <a:bodyPr/>
          <a:lstStyle/>
          <a:p>
            <a:pPr algn="l"/>
            <a:r>
              <a:rPr lang="ru-RU" b="1" dirty="0">
                <a:solidFill>
                  <a:schemeClr val="tx1"/>
                </a:solidFill>
              </a:rPr>
              <a:t>-Как определить спряжение глагола? </a:t>
            </a:r>
            <a:endParaRPr lang="ru-RU" b="1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6197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971600" y="836713"/>
            <a:ext cx="7486600" cy="2304255"/>
          </a:xfrm>
        </p:spPr>
        <p:txBody>
          <a:bodyPr>
            <a:normAutofit/>
          </a:bodyPr>
          <a:lstStyle/>
          <a:p>
            <a:r>
              <a:rPr lang="ru-RU" dirty="0"/>
              <a:t>- </a:t>
            </a:r>
            <a:r>
              <a:rPr lang="ru-RU" dirty="0" smtClean="0"/>
              <a:t>Объясните. 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971600" y="2420888"/>
            <a:ext cx="6840760" cy="2880320"/>
          </a:xfrm>
        </p:spPr>
        <p:txBody>
          <a:bodyPr>
            <a:normAutofit lnSpcReduction="10000"/>
          </a:bodyPr>
          <a:lstStyle/>
          <a:p>
            <a:r>
              <a:rPr lang="ru-RU" dirty="0">
                <a:solidFill>
                  <a:schemeClr val="tx1"/>
                </a:solidFill>
              </a:rPr>
              <a:t>Строит – стро</a:t>
            </a:r>
            <a:r>
              <a:rPr lang="ru-RU" b="1" dirty="0">
                <a:solidFill>
                  <a:schemeClr val="tx1"/>
                </a:solidFill>
              </a:rPr>
              <a:t>ить</a:t>
            </a:r>
            <a:r>
              <a:rPr lang="ru-RU" dirty="0">
                <a:solidFill>
                  <a:schemeClr val="tx1"/>
                </a:solidFill>
              </a:rPr>
              <a:t>, стро</a:t>
            </a:r>
            <a:r>
              <a:rPr lang="ru-RU" b="1" dirty="0">
                <a:solidFill>
                  <a:schemeClr val="tx1"/>
                </a:solidFill>
              </a:rPr>
              <a:t>ят</a:t>
            </a:r>
            <a:r>
              <a:rPr lang="ru-RU" dirty="0">
                <a:solidFill>
                  <a:schemeClr val="tx1"/>
                </a:solidFill>
              </a:rPr>
              <a:t> -2 </a:t>
            </a:r>
            <a:r>
              <a:rPr lang="ru-RU" dirty="0" err="1">
                <a:solidFill>
                  <a:schemeClr val="tx1"/>
                </a:solidFill>
              </a:rPr>
              <a:t>спр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  <a:p>
            <a:r>
              <a:rPr lang="ru-RU" dirty="0">
                <a:solidFill>
                  <a:schemeClr val="tx1"/>
                </a:solidFill>
              </a:rPr>
              <a:t>Терпит – терп</a:t>
            </a:r>
            <a:r>
              <a:rPr lang="ru-RU" b="1" dirty="0">
                <a:solidFill>
                  <a:schemeClr val="tx1"/>
                </a:solidFill>
              </a:rPr>
              <a:t>еть</a:t>
            </a:r>
            <a:r>
              <a:rPr lang="ru-RU" dirty="0">
                <a:solidFill>
                  <a:schemeClr val="tx1"/>
                </a:solidFill>
              </a:rPr>
              <a:t>, терп</a:t>
            </a:r>
            <a:r>
              <a:rPr lang="ru-RU" b="1" dirty="0">
                <a:solidFill>
                  <a:schemeClr val="tx1"/>
                </a:solidFill>
              </a:rPr>
              <a:t>ят</a:t>
            </a:r>
            <a:r>
              <a:rPr lang="ru-RU" dirty="0">
                <a:solidFill>
                  <a:schemeClr val="tx1"/>
                </a:solidFill>
              </a:rPr>
              <a:t>  ?</a:t>
            </a:r>
          </a:p>
          <a:p>
            <a:r>
              <a:rPr lang="ru-RU" dirty="0">
                <a:solidFill>
                  <a:schemeClr val="tx1"/>
                </a:solidFill>
              </a:rPr>
              <a:t>Едет – ех</a:t>
            </a:r>
            <a:r>
              <a:rPr lang="ru-RU" b="1" dirty="0">
                <a:solidFill>
                  <a:schemeClr val="tx1"/>
                </a:solidFill>
              </a:rPr>
              <a:t>ать</a:t>
            </a:r>
            <a:r>
              <a:rPr lang="ru-RU" dirty="0">
                <a:solidFill>
                  <a:schemeClr val="tx1"/>
                </a:solidFill>
              </a:rPr>
              <a:t>, ед</a:t>
            </a:r>
            <a:r>
              <a:rPr lang="ru-RU" b="1" dirty="0">
                <a:solidFill>
                  <a:schemeClr val="tx1"/>
                </a:solidFill>
              </a:rPr>
              <a:t>ут</a:t>
            </a:r>
            <a:r>
              <a:rPr lang="ru-RU" dirty="0">
                <a:solidFill>
                  <a:schemeClr val="tx1"/>
                </a:solidFill>
              </a:rPr>
              <a:t> – 1 </a:t>
            </a:r>
            <a:r>
              <a:rPr lang="ru-RU" dirty="0" err="1">
                <a:solidFill>
                  <a:schemeClr val="tx1"/>
                </a:solidFill>
              </a:rPr>
              <a:t>спр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  <a:p>
            <a:r>
              <a:rPr lang="ru-RU" dirty="0">
                <a:solidFill>
                  <a:schemeClr val="tx1"/>
                </a:solidFill>
              </a:rPr>
              <a:t>Дышит – дыш</a:t>
            </a:r>
            <a:r>
              <a:rPr lang="ru-RU" b="1" dirty="0">
                <a:solidFill>
                  <a:schemeClr val="tx1"/>
                </a:solidFill>
              </a:rPr>
              <a:t>ать</a:t>
            </a:r>
            <a:r>
              <a:rPr lang="ru-RU" dirty="0">
                <a:solidFill>
                  <a:schemeClr val="tx1"/>
                </a:solidFill>
              </a:rPr>
              <a:t>, дыш</a:t>
            </a:r>
            <a:r>
              <a:rPr lang="ru-RU" b="1" dirty="0">
                <a:solidFill>
                  <a:schemeClr val="tx1"/>
                </a:solidFill>
              </a:rPr>
              <a:t>ат</a:t>
            </a:r>
            <a:r>
              <a:rPr lang="ru-RU" dirty="0">
                <a:solidFill>
                  <a:schemeClr val="tx1"/>
                </a:solidFill>
              </a:rPr>
              <a:t>  - ? </a:t>
            </a:r>
            <a:r>
              <a:rPr lang="ru-RU" dirty="0" err="1">
                <a:solidFill>
                  <a:schemeClr val="tx1"/>
                </a:solidFill>
              </a:rPr>
              <a:t>спр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  <a:p>
            <a:r>
              <a:rPr lang="ru-RU" dirty="0">
                <a:solidFill>
                  <a:schemeClr val="tx1"/>
                </a:solidFill>
              </a:rPr>
              <a:t>Лечит –леч</a:t>
            </a:r>
            <a:r>
              <a:rPr lang="ru-RU" b="1" dirty="0">
                <a:solidFill>
                  <a:schemeClr val="tx1"/>
                </a:solidFill>
              </a:rPr>
              <a:t>ить</a:t>
            </a:r>
            <a:r>
              <a:rPr lang="ru-RU" dirty="0">
                <a:solidFill>
                  <a:schemeClr val="tx1"/>
                </a:solidFill>
              </a:rPr>
              <a:t>, леч</a:t>
            </a:r>
            <a:r>
              <a:rPr lang="ru-RU" b="1" dirty="0">
                <a:solidFill>
                  <a:schemeClr val="tx1"/>
                </a:solidFill>
              </a:rPr>
              <a:t>ат</a:t>
            </a:r>
            <a:r>
              <a:rPr lang="ru-RU" dirty="0">
                <a:solidFill>
                  <a:schemeClr val="tx1"/>
                </a:solidFill>
              </a:rPr>
              <a:t> – 2 </a:t>
            </a:r>
            <a:r>
              <a:rPr lang="ru-RU" dirty="0" err="1">
                <a:solidFill>
                  <a:schemeClr val="tx1"/>
                </a:solidFill>
              </a:rPr>
              <a:t>спр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  <a:p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1409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3568" y="1628801"/>
            <a:ext cx="8136904" cy="1656183"/>
          </a:xfrm>
        </p:spPr>
        <p:txBody>
          <a:bodyPr>
            <a:normAutofit fontScale="90000"/>
          </a:bodyPr>
          <a:lstStyle/>
          <a:p>
            <a:r>
              <a:rPr lang="ru-RU" dirty="0"/>
              <a:t>Определить спряжение у глаголов </a:t>
            </a:r>
            <a:r>
              <a:rPr lang="ru-RU" b="1" dirty="0"/>
              <a:t>терпит  и дышит.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115616" y="3212976"/>
            <a:ext cx="6656784" cy="2425824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- </a:t>
            </a:r>
            <a:r>
              <a:rPr lang="ru-RU" dirty="0">
                <a:solidFill>
                  <a:schemeClr val="tx1"/>
                </a:solidFill>
              </a:rPr>
              <a:t>У нас возникла </a:t>
            </a:r>
            <a:r>
              <a:rPr lang="ru-RU" b="1" dirty="0">
                <a:solidFill>
                  <a:schemeClr val="tx1"/>
                </a:solidFill>
              </a:rPr>
              <a:t>проблема</a:t>
            </a:r>
            <a:r>
              <a:rPr lang="ru-RU" dirty="0">
                <a:solidFill>
                  <a:schemeClr val="tx1"/>
                </a:solidFill>
              </a:rPr>
              <a:t>, которую мы с вами постараемся решить. </a:t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5624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- </a:t>
            </a:r>
            <a:r>
              <a:rPr lang="ru-RU" b="1" i="1" dirty="0"/>
              <a:t>Проведем наблюдения над особой группой глаголов. 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1) Смотреть, слышать, видеть, зависеть, ненавидеть, вертеть, держать, дышать, терпеть, обидеть, гнать. </a:t>
            </a:r>
          </a:p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dirty="0"/>
              <a:t>2) Брить, стелить.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0575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 txBox="1">
            <a:spLocks/>
          </p:cNvSpPr>
          <p:nvPr/>
        </p:nvSpPr>
        <p:spPr bwMode="auto">
          <a:xfrm>
            <a:off x="684213" y="476250"/>
            <a:ext cx="7848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36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5362" name="Прямоугольник 3"/>
          <p:cNvSpPr>
            <a:spLocks noChangeArrowheads="1"/>
          </p:cNvSpPr>
          <p:nvPr/>
        </p:nvSpPr>
        <p:spPr bwMode="auto">
          <a:xfrm>
            <a:off x="684213" y="1341438"/>
            <a:ext cx="79914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u="sng"/>
              <a:t> </a:t>
            </a:r>
            <a:endParaRPr lang="ru-RU" sz="2400" i="1"/>
          </a:p>
        </p:txBody>
      </p:sp>
      <p:graphicFrame>
        <p:nvGraphicFramePr>
          <p:cNvPr id="15585" name="Group 225"/>
          <p:cNvGraphicFramePr>
            <a:graphicFrameLocks noGrp="1"/>
          </p:cNvGraphicFramePr>
          <p:nvPr/>
        </p:nvGraphicFramePr>
        <p:xfrm>
          <a:off x="684213" y="908050"/>
          <a:ext cx="7775575" cy="2881315"/>
        </p:xfrm>
        <a:graphic>
          <a:graphicData uri="http://schemas.openxmlformats.org/drawingml/2006/table">
            <a:tbl>
              <a:tblPr/>
              <a:tblGrid>
                <a:gridCol w="968375"/>
                <a:gridCol w="1071562"/>
                <a:gridCol w="1122363"/>
                <a:gridCol w="1171575"/>
                <a:gridCol w="1147762"/>
                <a:gridCol w="1146175"/>
                <a:gridCol w="1147763"/>
              </a:tblGrid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Смотреть                  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Слышать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Стелить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Ед.ч.?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Мн.ч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.?                                                             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Ед.ч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.?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Мн.ч.?                                                             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Ед.ч.?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Мн.ч.?                                                             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1-е л.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2-е л.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3-е л.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8918644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5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5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5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971600" y="548681"/>
            <a:ext cx="7704856" cy="2376263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sz="3600" dirty="0"/>
              <a:t>В каждой группе глаголов выделите глагольный суффикс перед – ТЬ; </a:t>
            </a:r>
            <a:br>
              <a:rPr lang="ru-RU" sz="3600" dirty="0"/>
            </a:br>
            <a:r>
              <a:rPr lang="ru-RU" sz="3600" dirty="0" smtClean="0"/>
              <a:t> </a:t>
            </a:r>
            <a:r>
              <a:rPr lang="ru-RU" sz="3600" dirty="0"/>
              <a:t>Судя по глагольным суффиксам, какого спряжения должны быть эти глаголы?</a:t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115616" y="2636912"/>
            <a:ext cx="6656784" cy="3001888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</a:rPr>
              <a:t>Проверим, так ли это. Проспрягаем глаголы из 1-й и 2-й группы. 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ru-RU" i="1" dirty="0" smtClean="0">
                <a:solidFill>
                  <a:schemeClr val="tx1"/>
                </a:solidFill>
              </a:rPr>
              <a:t>(</a:t>
            </a:r>
            <a:r>
              <a:rPr lang="ru-RU" i="1" dirty="0">
                <a:solidFill>
                  <a:schemeClr val="tx1"/>
                </a:solidFill>
              </a:rPr>
              <a:t>Работа в парах)</a:t>
            </a:r>
            <a:r>
              <a:rPr lang="ru-RU" dirty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48547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340</Words>
  <Application>Microsoft Office PowerPoint</Application>
  <PresentationFormat>Экран (4:3)</PresentationFormat>
  <Paragraphs>80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Глаголы- исключения</vt:lpstr>
      <vt:lpstr>А какое слово спряталось в сочетании данных букв? </vt:lpstr>
      <vt:lpstr>- А что вы знаете про глагол? </vt:lpstr>
      <vt:lpstr>- А что такое спряжение глагола? </vt:lpstr>
      <vt:lpstr>- Объясните. </vt:lpstr>
      <vt:lpstr>Определить спряжение у глаголов терпит  и дышит. </vt:lpstr>
      <vt:lpstr>- Проведем наблюдения над особой группой глаголов. </vt:lpstr>
      <vt:lpstr>Презентация PowerPoint</vt:lpstr>
      <vt:lpstr> В каждой группе глаголов выделите глагольный суффикс перед – ТЬ;   Судя по глагольным суффиксам, какого спряжения должны быть эти глаголы? </vt:lpstr>
      <vt:lpstr>Презентация PowerPoint</vt:lpstr>
      <vt:lpstr>-  Как думаете, к какому спряжению относятся эти глаголы? </vt:lpstr>
      <vt:lpstr>-Мы можем их спряжение определить по нашему алгоритму?  </vt:lpstr>
      <vt:lpstr>Эти глаголы не подчиняются правилам русского языка по определению спряжений. Поэтому их назвали  </vt:lpstr>
      <vt:lpstr>Рефлексия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Samsung</dc:creator>
  <cp:lastModifiedBy>Надюшка</cp:lastModifiedBy>
  <cp:revision>14</cp:revision>
  <dcterms:created xsi:type="dcterms:W3CDTF">2018-01-20T07:44:10Z</dcterms:created>
  <dcterms:modified xsi:type="dcterms:W3CDTF">2018-12-04T15:01:27Z</dcterms:modified>
</cp:coreProperties>
</file>